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1"/>
    <p:restoredTop sz="86418"/>
  </p:normalViewPr>
  <p:slideViewPr>
    <p:cSldViewPr>
      <p:cViewPr varScale="1">
        <p:scale>
          <a:sx n="108" d="100"/>
          <a:sy n="108" d="100"/>
        </p:scale>
        <p:origin x="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572-DF82-4E90-BF5D-C9A1073E3810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B344-384F-439E-B1A5-ECC561B121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7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4A0795A-CCB4-0F49-B627-9036C3372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1132F5A-E0A2-DC4D-98FC-85F2961DB771}"/>
              </a:ext>
            </a:extLst>
          </p:cNvPr>
          <p:cNvSpPr txBox="1">
            <a:spLocks/>
          </p:cNvSpPr>
          <p:nvPr/>
        </p:nvSpPr>
        <p:spPr>
          <a:xfrm>
            <a:off x="2163688" y="63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Solidi di rotazione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B8AD6810-4C73-D84C-AA9A-EA0F2AB8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2666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C603FD-E623-AE47-BAC5-DAAD58BFFA63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CONO EQUILATERO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Nel cono equilatero 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= 2</a:t>
            </a:r>
            <a:r>
              <a:rPr lang="it-IT" b="1" i="1" dirty="0">
                <a:effectLst/>
              </a:rPr>
              <a:t>r</a:t>
            </a:r>
            <a:r>
              <a:rPr lang="it-IT" dirty="0">
                <a:effectLst/>
              </a:rPr>
              <a:t>, per cui: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</a:t>
            </a:r>
            <a:r>
              <a:rPr lang="it-IT" b="1" dirty="0"/>
              <a:t>area della superficie laterale </a:t>
            </a:r>
            <a:r>
              <a:rPr lang="it-IT" dirty="0"/>
              <a:t>sarà: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dirty="0">
                <a:effectLst/>
              </a:rPr>
              <a:t> = 2</a:t>
            </a:r>
            <a:r>
              <a:rPr lang="el-GR" b="1" dirty="0">
                <a:effectLst/>
              </a:rPr>
              <a:t>π</a:t>
            </a:r>
            <a:r>
              <a:rPr lang="it-IT" b="1" i="1" dirty="0">
                <a:effectLst/>
              </a:rPr>
              <a:t>r</a:t>
            </a:r>
            <a:r>
              <a:rPr lang="it-IT" b="1" baseline="30000" dirty="0">
                <a:effectLst/>
              </a:rPr>
              <a:t>2</a:t>
            </a:r>
            <a:r>
              <a:rPr lang="it-IT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</a:t>
            </a:r>
            <a:r>
              <a:rPr lang="it-IT" b="1" dirty="0"/>
              <a:t>area della superficie totale </a:t>
            </a:r>
            <a:r>
              <a:rPr lang="it-IT" dirty="0"/>
              <a:t>sarà: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/>
              <a:t>t</a:t>
            </a:r>
            <a:r>
              <a:rPr lang="it-IT" b="1" dirty="0">
                <a:effectLst/>
              </a:rPr>
              <a:t> = 3</a:t>
            </a:r>
            <a:r>
              <a:rPr lang="el-GR" b="1" dirty="0">
                <a:effectLst/>
              </a:rPr>
              <a:t>π</a:t>
            </a:r>
            <a:r>
              <a:rPr lang="it-IT" b="1" i="1" dirty="0">
                <a:effectLst/>
              </a:rPr>
              <a:t>r</a:t>
            </a:r>
            <a:r>
              <a:rPr lang="it-IT" b="1" baseline="30000" dirty="0">
                <a:effectLst/>
              </a:rPr>
              <a:t>2</a:t>
            </a:r>
            <a:r>
              <a:rPr lang="it-IT" b="1" dirty="0"/>
              <a:t> 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8581F1-F864-2E4F-8881-D82E1CBC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1" y="1844824"/>
            <a:ext cx="198628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VOLUME DI UN CONO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Un cono è equivalente alla terza parte di un cilindro avente la base e l’altezza congruenti a quelle del cono.</a:t>
                </a:r>
              </a:p>
              <a:p>
                <a:pPr marL="0" indent="0">
                  <a:buNone/>
                </a:pPr>
                <a:r>
                  <a:rPr lang="it-IT" dirty="0"/>
                  <a:t>Il</a:t>
                </a:r>
                <a:r>
                  <a:rPr lang="it-IT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volume di un cono </a:t>
                </a:r>
                <a:r>
                  <a:rPr lang="it-IT" dirty="0">
                    <a:effectLst/>
                  </a:rPr>
                  <a:t>si ottiene moltiplicando l’area della sua base per la misura dell’altezza e dividendo il prodotto per 3</a:t>
                </a:r>
                <a:r>
                  <a:rPr lang="it-IT" dirty="0"/>
                  <a:t>:</a:t>
                </a:r>
              </a:p>
              <a:p>
                <a:pPr lvl="1"/>
                <a:r>
                  <a:rPr lang="it-IT" b="1" i="1" dirty="0" err="1"/>
                  <a:t>V</a:t>
                </a:r>
                <a:r>
                  <a:rPr lang="it-IT" b="1" baseline="-25000" dirty="0" err="1"/>
                  <a:t>cono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dirty="0"/>
                          <m:t>π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  <m:r>
                          <m:rPr>
                            <m:nor/>
                          </m:rPr>
                          <a:rPr lang="it-IT" b="1" i="0" baseline="30000" dirty="0" smtClean="0"/>
                          <m:t>2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it-IT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it-IT" b="1" dirty="0"/>
                          <m:t>  </m:t>
                        </m:r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it-IT" dirty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VOLUME DI UN CONO EQUILATERO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</a:t>
                </a:r>
                <a:r>
                  <a:rPr lang="it-IT" b="1" dirty="0">
                    <a:effectLst/>
                  </a:rPr>
                  <a:t>cono equilatero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dirty="0">
                    <a:effectLst/>
                  </a:rPr>
                  <a:t> = 2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per cui il </a:t>
                </a:r>
                <a:r>
                  <a:rPr lang="it-IT" b="1" dirty="0">
                    <a:effectLst/>
                  </a:rPr>
                  <a:t>volume</a:t>
                </a:r>
                <a:r>
                  <a:rPr lang="it-IT" dirty="0">
                    <a:effectLst/>
                  </a:rPr>
                  <a:t> sarà:</a:t>
                </a:r>
                <a:endParaRPr lang="it-IT" b="1" dirty="0"/>
              </a:p>
              <a:p>
                <a:pPr lvl="1"/>
                <a:r>
                  <a:rPr lang="it-IT" b="1" i="1" dirty="0" err="1"/>
                  <a:t>V</a:t>
                </a:r>
                <a:r>
                  <a:rPr lang="it-IT" b="1" baseline="-25000" dirty="0" err="1"/>
                  <a:t>cono</a:t>
                </a:r>
                <a:r>
                  <a:rPr lang="it-IT" b="1" baseline="-25000" dirty="0"/>
                  <a:t> equilatero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dirty="0"/>
                          <m:t>π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  <m:r>
                          <m:rPr>
                            <m:nor/>
                          </m:rPr>
                          <a:rPr lang="it-IT" b="1" i="0" baseline="30000" dirty="0" smtClean="0"/>
                          <m:t>3</m:t>
                        </m:r>
                        <m:r>
                          <m:rPr>
                            <m:nor/>
                          </m:rPr>
                          <a:rPr lang="it-IT" b="1" i="0" dirty="0" smtClean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AC5C705D-21D4-B64A-A1FF-A9F2FAEE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34116"/>
            <a:ext cx="1812668" cy="21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9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Sfera e superficie sferica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sfera</a:t>
            </a:r>
            <a:r>
              <a:rPr lang="it-IT" dirty="0">
                <a:effectLst/>
              </a:rPr>
              <a:t> è il solido generato dalla rotazione completa di un semicerchio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attorno al proprio diametro.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superficie sferica </a:t>
            </a:r>
            <a:r>
              <a:rPr lang="it-IT" dirty="0">
                <a:effectLst/>
              </a:rPr>
              <a:t>è l’insieme dei punti dello spazio equidistanti da un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punto detto centro.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distanza di un punto qualsiasi della superficie sferica dal centro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coincide con il </a:t>
            </a:r>
            <a:r>
              <a:rPr lang="it-IT" b="1" dirty="0">
                <a:effectLst/>
              </a:rPr>
              <a:t>raggio</a:t>
            </a:r>
            <a:r>
              <a:rPr lang="it-IT" dirty="0">
                <a:effectLst/>
              </a:rPr>
              <a:t> della sfera.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effectLst/>
              </a:rPr>
              <a:t>Gli altri punti dello spazio possono avere dal centro della sfera: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una </a:t>
            </a:r>
            <a:r>
              <a:rPr lang="it-IT" b="1" dirty="0">
                <a:effectLst/>
              </a:rPr>
              <a:t>distanza maggiore del raggio </a:t>
            </a:r>
            <a:r>
              <a:rPr lang="it-IT" dirty="0">
                <a:effectLst/>
              </a:rPr>
              <a:t>(</a:t>
            </a:r>
            <a:r>
              <a:rPr lang="it-IT" b="1" dirty="0">
                <a:effectLst/>
              </a:rPr>
              <a:t>punti esterni </a:t>
            </a:r>
            <a:r>
              <a:rPr lang="it-IT" dirty="0">
                <a:effectLst/>
              </a:rPr>
              <a:t>alla sfera);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una </a:t>
            </a:r>
            <a:r>
              <a:rPr lang="it-IT" b="1" dirty="0">
                <a:effectLst/>
              </a:rPr>
              <a:t>distanza minore del raggio </a:t>
            </a:r>
            <a:r>
              <a:rPr lang="it-IT" dirty="0">
                <a:effectLst/>
              </a:rPr>
              <a:t>(</a:t>
            </a:r>
            <a:r>
              <a:rPr lang="it-IT" b="1" dirty="0">
                <a:effectLst/>
              </a:rPr>
              <a:t>punti interni </a:t>
            </a:r>
            <a:r>
              <a:rPr lang="it-IT" dirty="0">
                <a:effectLst/>
              </a:rPr>
              <a:t>alla sfera).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A55081-315A-A848-B418-A674F53C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602000"/>
            <a:ext cx="1901265" cy="2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9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Sfera e superficie sferica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538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POSIZIONI DI UN PIANO RISPETTO A UNA SFERA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piano α e una sfera </a:t>
            </a:r>
            <a:r>
              <a:rPr lang="it-IT" i="1" dirty="0">
                <a:effectLst/>
              </a:rPr>
              <a:t>S</a:t>
            </a:r>
            <a:r>
              <a:rPr lang="it-IT" dirty="0">
                <a:effectLst/>
              </a:rPr>
              <a:t> di centro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possono avere o non avere punti in comune.</a:t>
            </a:r>
            <a:endParaRPr lang="it-IT" dirty="0"/>
          </a:p>
          <a:p>
            <a:pPr>
              <a:buNone/>
              <a:tabLst>
                <a:tab pos="346075" algn="l"/>
                <a:tab pos="2970213" algn="l"/>
                <a:tab pos="5729288" algn="l"/>
              </a:tabLst>
            </a:pPr>
            <a:r>
              <a:rPr lang="it-IT" dirty="0">
                <a:effectLst/>
              </a:rPr>
              <a:t>	α è </a:t>
            </a:r>
            <a:r>
              <a:rPr lang="it-IT" b="1" dirty="0">
                <a:effectLst/>
              </a:rPr>
              <a:t>esterno</a:t>
            </a:r>
            <a:r>
              <a:rPr lang="it-IT" dirty="0">
                <a:effectLst/>
              </a:rPr>
              <a:t> alla sfera	α è </a:t>
            </a:r>
            <a:r>
              <a:rPr lang="it-IT" b="1" dirty="0">
                <a:effectLst/>
              </a:rPr>
              <a:t>tangente</a:t>
            </a:r>
            <a:r>
              <a:rPr lang="it-IT" dirty="0">
                <a:effectLst/>
              </a:rPr>
              <a:t> alla sfera	α è </a:t>
            </a:r>
            <a:r>
              <a:rPr lang="it-IT" b="1" dirty="0">
                <a:effectLst/>
              </a:rPr>
              <a:t>secante</a:t>
            </a:r>
            <a:r>
              <a:rPr lang="it-IT" dirty="0">
                <a:effectLst/>
              </a:rPr>
              <a:t> la sfera</a:t>
            </a: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31A1C3-696C-0147-8CC4-305C31BC3910}"/>
              </a:ext>
            </a:extLst>
          </p:cNvPr>
          <p:cNvSpPr/>
          <p:nvPr/>
        </p:nvSpPr>
        <p:spPr>
          <a:xfrm>
            <a:off x="457200" y="4365104"/>
            <a:ext cx="5050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Il piano α e la sfera hanno in comune un cerchio </a:t>
            </a:r>
            <a:r>
              <a:rPr lang="it-IT" sz="1600" i="1" dirty="0"/>
              <a:t>C</a:t>
            </a:r>
            <a:r>
              <a:rPr lang="it-IT" sz="1600" dirty="0"/>
              <a:t> di raggio </a:t>
            </a:r>
            <a:r>
              <a:rPr lang="it-IT" sz="1600" i="1" dirty="0"/>
              <a:t>r</a:t>
            </a:r>
            <a:r>
              <a:rPr lang="it-IT" sz="1600" dirty="0"/>
              <a:t> = </a:t>
            </a:r>
            <a:r>
              <a:rPr lang="it-IT" sz="1600" i="1" dirty="0"/>
              <a:t>r</a:t>
            </a:r>
            <a:r>
              <a:rPr lang="it-IT" sz="1600" dirty="0"/>
              <a:t>′ detto </a:t>
            </a:r>
            <a:r>
              <a:rPr lang="it-IT" sz="1600" b="1" dirty="0"/>
              <a:t>cerchio massimo</a:t>
            </a:r>
            <a:r>
              <a:rPr lang="it-IT" sz="1600" dirty="0"/>
              <a:t>. </a:t>
            </a:r>
          </a:p>
          <a:p>
            <a:r>
              <a:rPr lang="it-IT" sz="1600" dirty="0"/>
              <a:t>Il piano α divide la sfera in due parti congruenti dette </a:t>
            </a:r>
            <a:r>
              <a:rPr lang="it-IT" sz="1600" b="1" dirty="0"/>
              <a:t>semisfere</a:t>
            </a:r>
            <a:r>
              <a:rPr lang="it-IT" sz="1600" dirty="0"/>
              <a:t>:</a:t>
            </a:r>
          </a:p>
          <a:p>
            <a:pPr lvl="1">
              <a:tabLst>
                <a:tab pos="1279525" algn="l"/>
                <a:tab pos="1677988" algn="l"/>
              </a:tabLst>
            </a:pPr>
            <a:r>
              <a:rPr lang="it-IT" sz="1600" b="1" i="1" dirty="0"/>
              <a:t>O </a:t>
            </a:r>
            <a:r>
              <a:rPr lang="it-IT" sz="1600" b="1" dirty="0"/>
              <a:t>≡ </a:t>
            </a:r>
            <a:r>
              <a:rPr lang="it-IT" sz="1600" b="1" i="1" dirty="0"/>
              <a:t>H 	</a:t>
            </a:r>
            <a:r>
              <a:rPr lang="it-IT" sz="1600" b="1" dirty="0"/>
              <a:t>e </a:t>
            </a:r>
            <a:r>
              <a:rPr lang="it-IT" sz="1600" b="1" i="1" dirty="0"/>
              <a:t>	</a:t>
            </a:r>
            <a:r>
              <a:rPr lang="it-IT" sz="1600" b="1" i="1" dirty="0" err="1"/>
              <a:t>r</a:t>
            </a:r>
            <a:r>
              <a:rPr lang="it-IT" sz="1600" b="1" i="1" dirty="0"/>
              <a:t> </a:t>
            </a:r>
            <a:r>
              <a:rPr lang="it-IT" sz="1600" b="1" dirty="0"/>
              <a:t>=</a:t>
            </a:r>
            <a:r>
              <a:rPr lang="it-IT" sz="1600" b="1" i="1" dirty="0"/>
              <a:t> </a:t>
            </a:r>
            <a:r>
              <a:rPr lang="it-IT" sz="1600" b="1" i="1" dirty="0" err="1"/>
              <a:t>r</a:t>
            </a:r>
            <a:r>
              <a:rPr lang="it-IT" sz="1600" b="1" dirty="0"/>
              <a:t>′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B81C2D-A581-E64E-806E-139C4823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56" y="2492896"/>
            <a:ext cx="7760651" cy="16683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940F1C-5AEA-5C49-84C7-CF3493DF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12635"/>
            <a:ext cx="2448272" cy="14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D5E5151-2A43-214B-9211-B8027C59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632" y="1738984"/>
            <a:ext cx="4474840" cy="11639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Sfera e superficie sferica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SUPERFICIE SFERICA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della superficie di una sfera </a:t>
                </a:r>
                <a:r>
                  <a:rPr lang="it-IT" dirty="0">
                    <a:effectLst/>
                  </a:rPr>
                  <a:t>equivale a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quattro volte l’area della superficie di un suo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cerchio massimo:</a:t>
                </a: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lvl="1"/>
                <a:r>
                  <a:rPr lang="it-IT" b="1" i="1" dirty="0" err="1">
                    <a:effectLst/>
                  </a:rPr>
                  <a:t>S</a:t>
                </a:r>
                <a:r>
                  <a:rPr lang="it-IT" b="1" dirty="0">
                    <a:effectLst/>
                  </a:rPr>
                  <a:t> = 4</a:t>
                </a:r>
                <a:r>
                  <a:rPr lang="el-GR" b="1" dirty="0">
                    <a:effectLst/>
                  </a:rPr>
                  <a:t>π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b="1" baseline="30000" dirty="0">
                    <a:effectLst/>
                  </a:rPr>
                  <a:t>2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chemeClr val="accent2">
                      <a:lumMod val="75000"/>
                    </a:schemeClr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VOLUME DI UNA SFERA</a:t>
                </a:r>
                <a:endParaRPr lang="it-IT" b="1" baseline="30000" dirty="0">
                  <a:solidFill>
                    <a:schemeClr val="accent2">
                      <a:lumMod val="75000"/>
                    </a:schemeClr>
                  </a:solidFill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Una </a:t>
                </a:r>
                <a:r>
                  <a:rPr lang="it-IT" b="1" dirty="0">
                    <a:effectLst/>
                  </a:rPr>
                  <a:t>sfera</a:t>
                </a:r>
                <a:r>
                  <a:rPr lang="it-IT" dirty="0">
                    <a:effectLst/>
                  </a:rPr>
                  <a:t> è </a:t>
                </a:r>
                <a:r>
                  <a:rPr lang="it-IT" b="1" dirty="0">
                    <a:effectLst/>
                  </a:rPr>
                  <a:t>equivalente a un cono </a:t>
                </a:r>
                <a:r>
                  <a:rPr lang="it-IT" dirty="0">
                    <a:effectLst/>
                  </a:rPr>
                  <a:t>avente per altezza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il raggio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della sfera e per raggio di base il diametro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della sfera (2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).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</a:t>
                </a:r>
                <a:r>
                  <a:rPr lang="it-IT" b="1" dirty="0">
                    <a:effectLst/>
                  </a:rPr>
                  <a:t>volume della sfera </a:t>
                </a:r>
                <a:r>
                  <a:rPr lang="it-IT" dirty="0">
                    <a:effectLst/>
                  </a:rPr>
                  <a:t>si ottiene moltiplicando il cubo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della misura del suo raggio per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π</a:t>
                </a:r>
                <a:r>
                  <a:rPr lang="it-IT" dirty="0"/>
                  <a:t>:</a:t>
                </a:r>
              </a:p>
              <a:p>
                <a:pPr lvl="1"/>
                <a:r>
                  <a:rPr lang="it-IT" b="1" i="1" dirty="0" err="1"/>
                  <a:t>V</a:t>
                </a:r>
                <a:r>
                  <a:rPr lang="it-IT" b="1" baseline="-25000" dirty="0" err="1"/>
                  <a:t>sfera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it-IT" b="1" dirty="0"/>
                          <m:t>π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it-IT" b="1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b="1" dirty="0"/>
                  <a:t>π</a:t>
                </a:r>
                <a14:m>
                  <m:oMath xmlns:m="http://schemas.openxmlformats.org/officeDocument/2006/math">
                    <m:r>
                      <a:rPr lang="it-IT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it-IT" b="1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it-IT" b="1" baseline="30000" dirty="0"/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4705D43E-5402-1749-A7C2-0B9095D9C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66" y="3870000"/>
            <a:ext cx="3370134" cy="16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Altri solidi di rotazione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842589" cy="453600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triangolo rettangolo attorno all’ipotenusa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 1 </a:t>
                </a:r>
                <a:r>
                  <a:rPr lang="it-IT" b="1" dirty="0">
                    <a:effectLst/>
                  </a:rPr>
                  <a:t>+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cono2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V</a:t>
                </a:r>
                <a:r>
                  <a:rPr lang="it-IT" b="1" baseline="-25000" dirty="0">
                    <a:effectLst/>
                  </a:rPr>
                  <a:t>cono1</a:t>
                </a:r>
                <a:r>
                  <a:rPr lang="it-IT" b="1" dirty="0">
                    <a:effectLst/>
                  </a:rPr>
                  <a:t> + </a:t>
                </a:r>
                <a:r>
                  <a:rPr lang="it-IT" b="1" i="1" dirty="0">
                    <a:effectLst/>
                  </a:rPr>
                  <a:t>V</a:t>
                </a:r>
                <a:r>
                  <a:rPr lang="it-IT" b="1" baseline="-25000" dirty="0">
                    <a:effectLst/>
                  </a:rPr>
                  <a:t>cono2</a:t>
                </a:r>
              </a:p>
              <a:p>
                <a:pPr lvl="1"/>
                <a:endParaRPr lang="it-IT" dirty="0">
                  <a:highlight>
                    <a:srgbClr val="FFFF00"/>
                  </a:highlight>
                </a:endParaRPr>
              </a:p>
              <a:p>
                <a:pPr lvl="1"/>
                <a:endParaRPr lang="it-IT" dirty="0">
                  <a:highlight>
                    <a:srgbClr val="FFFF00"/>
                  </a:highligh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triangolo isoscele attorno alla base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2 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 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2 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V</a:t>
                </a:r>
                <a:r>
                  <a:rPr lang="it-IT" b="1" baseline="-25000" dirty="0">
                    <a:effectLst/>
                  </a:rPr>
                  <a:t>cono</a:t>
                </a:r>
              </a:p>
              <a:p>
                <a:pPr lvl="1"/>
                <a:endParaRPr lang="it-IT" b="1" baseline="-25000" dirty="0"/>
              </a:p>
              <a:p>
                <a:pPr lvl="1"/>
                <a:endParaRPr lang="it-IT" b="1" baseline="-25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triangolo ottusangolo attorno al prolungamento di un lato che forma l’angolo ottuso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cono 1 </a:t>
                </a:r>
                <a:r>
                  <a:rPr lang="it-IT" b="1" dirty="0"/>
                  <a:t>+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cono2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/>
                  <a:t>V</a:t>
                </a:r>
                <a:r>
                  <a:rPr lang="it-IT" b="1" baseline="-25000" dirty="0"/>
                  <a:t>cono1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b="1" i="1" dirty="0"/>
                  <a:t>V</a:t>
                </a:r>
                <a:r>
                  <a:rPr lang="it-IT" b="1" baseline="-25000" dirty="0"/>
                  <a:t>cono2</a:t>
                </a:r>
                <a:endParaRPr lang="it-IT" dirty="0">
                  <a:highlight>
                    <a:srgbClr val="FFFF00"/>
                  </a:highlight>
                </a:endParaRPr>
              </a:p>
              <a:p>
                <a:endParaRPr lang="it-IT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842589" cy="4536000"/>
              </a:xfrm>
              <a:blipFill>
                <a:blip r:embed="rId2"/>
                <a:stretch>
                  <a:fillRect l="-418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B977DD54-A0E7-1B41-B8C9-55050DB9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789" y="1691492"/>
            <a:ext cx="1700795" cy="14403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D3EC636-28B9-3C41-A1A0-57BDED28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50" y="3239704"/>
            <a:ext cx="1562679" cy="12982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2D971D-23A6-774E-ADF5-76B945AEE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135" y="4645855"/>
            <a:ext cx="1341694" cy="13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Altri solidi di rotazione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690864" cy="453600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parallelogramma attorno a un lato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2</a:t>
                </a:r>
                <a:r>
                  <a:rPr lang="it-IT" b="1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  </a:t>
                </a:r>
                <a:r>
                  <a:rPr lang="it-IT" b="1" dirty="0">
                    <a:effectLst/>
                  </a:rPr>
                  <a:t>+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cilindro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cono</a:t>
                </a:r>
                <a:r>
                  <a:rPr lang="it-IT" b="1" dirty="0">
                    <a:effectLst/>
                  </a:rPr>
                  <a:t> + </a:t>
                </a:r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cilindro</a:t>
                </a:r>
                <a:r>
                  <a:rPr lang="it-IT" b="1" baseline="-2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cono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cilindro</a:t>
                </a:r>
                <a:endParaRPr lang="it-IT" b="1" baseline="-25000" dirty="0">
                  <a:effectLst/>
                </a:endParaRPr>
              </a:p>
              <a:p>
                <a:pPr lvl="1"/>
                <a:endParaRPr lang="it-IT" dirty="0">
                  <a:highlight>
                    <a:srgbClr val="FFFF00"/>
                  </a:highlight>
                </a:endParaRPr>
              </a:p>
              <a:p>
                <a:pPr lvl="1"/>
                <a:endParaRPr lang="it-IT" dirty="0">
                  <a:highlight>
                    <a:srgbClr val="FFFF00"/>
                  </a:highligh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trapezio rettangolo attorno alla base maggiore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b </a:t>
                </a:r>
                <a:r>
                  <a:rPr lang="it-IT" b="1" baseline="-25000" dirty="0"/>
                  <a:t>cilindro  </a:t>
                </a:r>
                <a:r>
                  <a:rPr lang="it-IT" b="1" dirty="0"/>
                  <a:t>+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cilindro </a:t>
                </a:r>
                <a:r>
                  <a:rPr lang="it-IT" b="1" dirty="0"/>
                  <a:t>+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cono 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/>
                  <a:t>V</a:t>
                </a:r>
                <a:r>
                  <a:rPr lang="it-IT" b="1" baseline="-25000" dirty="0" err="1"/>
                  <a:t>cilindro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/>
                  <a:t>+ </a:t>
                </a:r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cono</a:t>
                </a:r>
                <a:endParaRPr lang="it-IT" b="1" baseline="-25000" dirty="0">
                  <a:effectLst/>
                </a:endParaRPr>
              </a:p>
              <a:p>
                <a:pPr lvl="1"/>
                <a:endParaRPr lang="it-IT" b="1" baseline="-25000" dirty="0"/>
              </a:p>
              <a:p>
                <a:pPr lvl="1"/>
                <a:endParaRPr lang="it-IT" b="1" baseline="-25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trapezio rettangolo attorno alla base minore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b </a:t>
                </a:r>
                <a:r>
                  <a:rPr lang="it-IT" b="1" baseline="-25000" dirty="0"/>
                  <a:t>cilindro  </a:t>
                </a:r>
                <a:r>
                  <a:rPr lang="it-IT" b="1" dirty="0"/>
                  <a:t>+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cilindro </a:t>
                </a:r>
                <a:r>
                  <a:rPr lang="it-IT" b="1" dirty="0"/>
                  <a:t>+ </a:t>
                </a:r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baseline="-25000" dirty="0"/>
                  <a:t> cono 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/>
                  <a:t>V</a:t>
                </a:r>
                <a:r>
                  <a:rPr lang="it-IT" b="1" baseline="-25000" dirty="0" err="1"/>
                  <a:t>cilindro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b="1" i="1" dirty="0"/>
                  <a:t>V</a:t>
                </a:r>
                <a:r>
                  <a:rPr lang="it-IT" b="1" baseline="-25000" dirty="0"/>
                  <a:t>cono</a:t>
                </a:r>
                <a:endParaRPr lang="it-IT" dirty="0">
                  <a:highlight>
                    <a:srgbClr val="FFFF00"/>
                  </a:highlight>
                </a:endParaRPr>
              </a:p>
              <a:p>
                <a:endParaRPr lang="it-IT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690864" cy="4536000"/>
              </a:xfrm>
              <a:blipFill>
                <a:blip r:embed="rId2"/>
                <a:stretch>
                  <a:fillRect l="-52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A1AA75B6-D1DD-0E40-B812-CAA60449B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66" y="1623841"/>
            <a:ext cx="1669011" cy="13155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9848C9-225E-5C49-9535-84DC1A09D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1" y="3267408"/>
            <a:ext cx="1898592" cy="12317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ABD117-81D5-B04B-8BE0-DAA5B3322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4725144"/>
            <a:ext cx="1800200" cy="1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0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Altri solidi di rotazione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258816" cy="453600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trapezio isoscele attorno alla base maggiore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cilindro </a:t>
                </a:r>
                <a:r>
                  <a:rPr lang="it-IT" b="1" dirty="0"/>
                  <a:t>+</a:t>
                </a:r>
                <a:r>
                  <a:rPr lang="it-IT" b="1" baseline="-25000" dirty="0"/>
                  <a:t> </a:t>
                </a:r>
                <a:r>
                  <a:rPr lang="it-IT" b="1" dirty="0">
                    <a:effectLst/>
                  </a:rPr>
                  <a:t>2</a:t>
                </a:r>
                <a:r>
                  <a:rPr lang="it-IT" b="1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  </a:t>
                </a:r>
                <a:r>
                  <a:rPr lang="it-IT" b="1" i="1" dirty="0">
                    <a:effectLst/>
                  </a:rPr>
                  <a:t>	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/>
                  <a:t>V</a:t>
                </a:r>
                <a:r>
                  <a:rPr lang="it-IT" b="1" baseline="-25000" dirty="0" err="1"/>
                  <a:t>cilindro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/>
                  <a:t>+ 2</a:t>
                </a:r>
                <a:r>
                  <a:rPr lang="it-IT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/>
                  <a:t>V</a:t>
                </a:r>
                <a:r>
                  <a:rPr lang="it-IT" b="1" baseline="-25000" dirty="0"/>
                  <a:t>cono</a:t>
                </a: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Rotazione di 360° di un trapezio isoscele attorno alla base minore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A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cilindro </a:t>
                </a:r>
                <a:r>
                  <a:rPr lang="it-IT" b="1" dirty="0"/>
                  <a:t>+</a:t>
                </a:r>
                <a:r>
                  <a:rPr lang="it-IT" b="1" baseline="-25000" dirty="0"/>
                  <a:t> </a:t>
                </a:r>
                <a:r>
                  <a:rPr lang="it-IT" b="1" dirty="0">
                    <a:effectLst/>
                  </a:rPr>
                  <a:t>2</a:t>
                </a:r>
                <a:r>
                  <a:rPr lang="it-IT" b="1" dirty="0"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l</a:t>
                </a:r>
                <a:r>
                  <a:rPr lang="it-IT" b="1" baseline="-25000" dirty="0">
                    <a:effectLst/>
                  </a:rPr>
                  <a:t> cono </a:t>
                </a:r>
              </a:p>
              <a:p>
                <a:pPr lvl="1"/>
                <a:r>
                  <a:rPr lang="it-IT" b="1" i="1" dirty="0" err="1">
                    <a:effectLst/>
                  </a:rPr>
                  <a:t>V</a:t>
                </a:r>
                <a:r>
                  <a:rPr lang="it-IT" b="1" baseline="-25000" dirty="0" err="1">
                    <a:effectLst/>
                  </a:rPr>
                  <a:t>solido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 err="1"/>
                  <a:t>V</a:t>
                </a:r>
                <a:r>
                  <a:rPr lang="it-IT" b="1" baseline="-25000" dirty="0" err="1"/>
                  <a:t>cilindro</a:t>
                </a:r>
                <a14:m>
                  <m:oMath xmlns:m="http://schemas.openxmlformats.org/officeDocument/2006/math">
                    <m:r>
                      <a:rPr lang="it-IT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b="1" dirty="0"/>
                  <a:t> 2</a:t>
                </a:r>
                <a:r>
                  <a:rPr lang="it-IT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it-IT" b="1" i="1" dirty="0">
                    <a:effectLst/>
                  </a:rPr>
                  <a:t>V</a:t>
                </a:r>
                <a:r>
                  <a:rPr lang="it-IT" b="1" baseline="-25000" dirty="0">
                    <a:effectLst/>
                  </a:rPr>
                  <a:t>cono</a:t>
                </a:r>
                <a:endParaRPr lang="it-IT" b="1" baseline="-25000" dirty="0"/>
              </a:p>
              <a:p>
                <a:endParaRPr lang="it-IT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258816" cy="4536000"/>
              </a:xfrm>
              <a:blipFill>
                <a:blip r:embed="rId2"/>
                <a:stretch>
                  <a:fillRect l="-572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3D86CA12-ABE5-144F-B642-24710588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776" y="1602000"/>
            <a:ext cx="2889181" cy="16041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698CFD-E3CE-2C45-B954-2310920A5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431" y="3717032"/>
            <a:ext cx="279612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Cilindro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cilindro</a:t>
            </a:r>
            <a:r>
              <a:rPr lang="it-IT" dirty="0">
                <a:effectLst/>
              </a:rPr>
              <a:t> è il solido ottenuto dalla rotazione completa di un rettangolo attorno a uno dei suoi lati.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a retta </a:t>
            </a:r>
            <a:r>
              <a:rPr lang="it-IT" i="1" dirty="0">
                <a:effectLst/>
              </a:rPr>
              <a:t>t</a:t>
            </a:r>
            <a:r>
              <a:rPr lang="it-IT" dirty="0">
                <a:effectLst/>
              </a:rPr>
              <a:t> è l’</a:t>
            </a:r>
            <a:r>
              <a:rPr lang="it-IT" b="1" dirty="0">
                <a:effectLst/>
              </a:rPr>
              <a:t>asse</a:t>
            </a:r>
            <a:r>
              <a:rPr lang="it-IT" dirty="0">
                <a:effectLst/>
              </a:rPr>
              <a:t> del cilindro.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DA</a:t>
            </a:r>
            <a:r>
              <a:rPr lang="it-IT" dirty="0">
                <a:effectLst/>
              </a:rPr>
              <a:t> rappresenta la distanza fra i piani contenenti le basi del cilindro, ed è la sua </a:t>
            </a:r>
            <a:r>
              <a:rPr lang="it-IT" b="1" dirty="0">
                <a:effectLst/>
              </a:rPr>
              <a:t>altezza</a:t>
            </a:r>
            <a:r>
              <a:rPr lang="it-IT" dirty="0"/>
              <a:t>.</a:t>
            </a:r>
            <a:endParaRPr lang="it-IT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>
                <a:effectLst/>
              </a:rPr>
              <a:t> due cerchi congruenti descritti dalla rotazione dei lati </a:t>
            </a:r>
            <a:r>
              <a:rPr lang="it-IT" i="1" dirty="0">
                <a:effectLst/>
              </a:rPr>
              <a:t>AB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CD</a:t>
            </a:r>
            <a:r>
              <a:rPr lang="it-IT" dirty="0">
                <a:effectLst/>
              </a:rPr>
              <a:t> sono le </a:t>
            </a:r>
            <a:r>
              <a:rPr lang="it-IT" b="1" dirty="0">
                <a:effectLst/>
              </a:rPr>
              <a:t>basi</a:t>
            </a:r>
            <a:r>
              <a:rPr lang="it-IT" dirty="0">
                <a:effectLst/>
              </a:rPr>
              <a:t> del cilindro.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a superficie curva generata dalla rotazione del lato </a:t>
            </a:r>
            <a:r>
              <a:rPr lang="it-IT" i="1" dirty="0">
                <a:effectLst/>
              </a:rPr>
              <a:t>AD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superficie laterale</a:t>
            </a:r>
            <a:r>
              <a:rPr lang="it-IT" dirty="0"/>
              <a:t>.</a:t>
            </a:r>
            <a:endParaRPr lang="it-IT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a superficie laterale e le superfici delle due basi insieme costituiscono la </a:t>
            </a:r>
            <a:r>
              <a:rPr lang="it-IT" b="1" dirty="0">
                <a:effectLst/>
              </a:rPr>
              <a:t>superficie totale </a:t>
            </a:r>
            <a:r>
              <a:rPr lang="it-IT" dirty="0">
                <a:effectLst/>
              </a:rPr>
              <a:t>del cilindro.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8CABA1-A0B0-0240-8B75-510852CE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914" y="1988840"/>
            <a:ext cx="1548172" cy="22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Cilindro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034912"/>
          </a:xfrm>
        </p:spPr>
        <p:txBody>
          <a:bodyPr numCol="2" spcCol="180000"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Se tagliamo un cilindro con un piano passante per l’asse otteniamo una sua </a:t>
            </a:r>
            <a:r>
              <a:rPr lang="it-IT" b="1" dirty="0">
                <a:effectLst/>
              </a:rPr>
              <a:t>sezione</a:t>
            </a:r>
            <a:r>
              <a:rPr lang="it-IT" dirty="0">
                <a:effectLst/>
              </a:rPr>
              <a:t>: un </a:t>
            </a:r>
            <a:r>
              <a:rPr lang="it-IT" b="1" dirty="0">
                <a:effectLst/>
              </a:rPr>
              <a:t>rettangolo</a:t>
            </a:r>
            <a:r>
              <a:rPr lang="it-IT" dirty="0">
                <a:effectLst/>
              </a:rPr>
              <a:t> che ha per base il diametro della base e per altezza l’altezza del cilindro.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il diametro di base (</a:t>
            </a:r>
            <a:r>
              <a:rPr lang="it-IT" i="1" dirty="0">
                <a:effectLst/>
              </a:rPr>
              <a:t>d</a:t>
            </a:r>
            <a:r>
              <a:rPr lang="it-IT" dirty="0">
                <a:effectLst/>
              </a:rPr>
              <a:t>) è uguale all’altezza (</a:t>
            </a:r>
            <a:r>
              <a:rPr lang="it-IT" i="1" dirty="0">
                <a:effectLst/>
              </a:rPr>
              <a:t>h</a:t>
            </a:r>
            <a:r>
              <a:rPr lang="it-IT" dirty="0">
                <a:effectLst/>
              </a:rPr>
              <a:t>), cioè </a:t>
            </a:r>
            <a:r>
              <a:rPr lang="it-IT" b="1" dirty="0">
                <a:effectLst/>
              </a:rPr>
              <a:t>se la sezione è un quadrato</a:t>
            </a:r>
            <a:r>
              <a:rPr lang="it-IT" dirty="0">
                <a:effectLst/>
              </a:rPr>
              <a:t>, allora il cilindro è detto </a:t>
            </a:r>
            <a:r>
              <a:rPr lang="it-IT" b="1" dirty="0">
                <a:effectLst/>
              </a:rPr>
              <a:t>equilatero</a:t>
            </a:r>
            <a:r>
              <a:rPr lang="it-IT" dirty="0">
                <a:effectLst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8789BC-E35E-AF43-B73E-232D72F2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33"/>
          <a:stretch/>
        </p:blipFill>
        <p:spPr>
          <a:xfrm>
            <a:off x="1331641" y="2636912"/>
            <a:ext cx="2016223" cy="32433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665107-D451-B245-9A58-2662A8F5B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41"/>
          <a:stretch/>
        </p:blipFill>
        <p:spPr>
          <a:xfrm>
            <a:off x="5675772" y="2636912"/>
            <a:ext cx="1808520" cy="32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Cilindro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83488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</a:t>
            </a:r>
            <a:r>
              <a:rPr lang="it-IT" dirty="0">
                <a:effectLst/>
              </a:rPr>
              <a:t>o </a:t>
            </a:r>
            <a:r>
              <a:rPr lang="it-IT" b="1" dirty="0">
                <a:effectLst/>
              </a:rPr>
              <a:t>sviluppo piano </a:t>
            </a:r>
            <a:r>
              <a:rPr lang="it-IT" dirty="0">
                <a:effectLst/>
              </a:rPr>
              <a:t>di un cilindro è formato da un rettangolo, che costituisce la superficie laterale, e due cerchi congruenti che sono le basi del cilindro.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rettangolo che costituisce la superficie laterale ha per base un segmento congruente alla circonferenza di base del cilindro e per altezza l’altezza del cilindro.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laterale di un cilindro </a:t>
            </a:r>
            <a:r>
              <a:rPr lang="it-IT" dirty="0">
                <a:effectLst/>
              </a:rPr>
              <a:t>si ottiene moltiplicando la misura della lunghezza della circonferenza di base per la misura dell’altezza del cilindro: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= </a:t>
            </a:r>
            <a:r>
              <a:rPr lang="it-IT" b="1" dirty="0">
                <a:effectLst/>
              </a:rPr>
              <a:t>2</a:t>
            </a:r>
            <a:r>
              <a:rPr lang="el-GR" b="1" dirty="0">
                <a:effectLst/>
              </a:rPr>
              <a:t>π</a:t>
            </a:r>
            <a:r>
              <a:rPr lang="it-IT" b="1" i="1" dirty="0">
                <a:effectLst/>
              </a:rPr>
              <a:t>r </a:t>
            </a:r>
            <a:r>
              <a:rPr lang="it-IT" b="1" dirty="0">
                <a:effectLst/>
              </a:rPr>
              <a:t>·</a:t>
            </a:r>
            <a:r>
              <a:rPr lang="it-IT" b="1" i="1" dirty="0">
                <a:effectLst/>
              </a:rPr>
              <a:t> h</a:t>
            </a:r>
            <a:endParaRPr lang="it-IT" b="1" i="1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di un cilindro </a:t>
            </a:r>
            <a:r>
              <a:rPr lang="it-IT" dirty="0">
                <a:effectLst/>
              </a:rPr>
              <a:t>si ottiene aggiungendo all’area della superficie laterale l’area delle due basi: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lvl="1"/>
            <a:r>
              <a:rPr lang="pt-BR" b="1" i="1" dirty="0">
                <a:effectLst/>
              </a:rPr>
              <a:t>A</a:t>
            </a:r>
            <a:r>
              <a:rPr lang="pt-BR" b="1" i="1" baseline="-25000" dirty="0">
                <a:effectLst/>
              </a:rPr>
              <a:t>t</a:t>
            </a:r>
            <a:r>
              <a:rPr lang="pt-BR" b="1" i="1" dirty="0">
                <a:effectLst/>
              </a:rPr>
              <a:t> </a:t>
            </a:r>
            <a:r>
              <a:rPr lang="pt-BR" b="1" dirty="0">
                <a:effectLst/>
              </a:rPr>
              <a:t>= 2π</a:t>
            </a:r>
            <a:r>
              <a:rPr lang="pt-BR" b="1" i="1" dirty="0">
                <a:effectLst/>
              </a:rPr>
              <a:t>r </a:t>
            </a:r>
            <a:r>
              <a:rPr lang="pt-BR" b="1" dirty="0">
                <a:effectLst/>
              </a:rPr>
              <a:t>· (</a:t>
            </a:r>
            <a:r>
              <a:rPr lang="pt-BR" b="1" i="1" dirty="0">
                <a:effectLst/>
              </a:rPr>
              <a:t>h </a:t>
            </a:r>
            <a:r>
              <a:rPr lang="pt-BR" b="1" dirty="0">
                <a:effectLst/>
              </a:rPr>
              <a:t>+</a:t>
            </a:r>
            <a:r>
              <a:rPr lang="pt-BR" b="1" i="1" dirty="0">
                <a:effectLst/>
              </a:rPr>
              <a:t> r</a:t>
            </a:r>
            <a:r>
              <a:rPr lang="pt-BR" b="1" dirty="0">
                <a:effectLst/>
              </a:rPr>
              <a:t>)</a:t>
            </a:r>
            <a:endParaRPr lang="it-IT" b="1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051773-AFFA-2245-9340-FCDB10E39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00808"/>
            <a:ext cx="3529168" cy="24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Cilindro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258816" cy="2619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VOLUME DI UN CILINDRO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Consideriamo un cilindro retto e un prisma aventi la stessa altezza e tali che il poligono regolare di base del prisma sia inscritto nel cerchio di base del cilindro.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Aumentando il numero di lati del poligono di base del prisma la sua area si avvicinerà sempre di più all’area del cerchio di base del cilindro e quindi il volume del prisma si avvicinerà sempre di più a quello del cilindro.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B21995-5063-714A-929F-0CA8D52D6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16832"/>
            <a:ext cx="4075219" cy="177209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F4125BF-9C3F-0144-B39B-449367E5443B}"/>
              </a:ext>
            </a:extLst>
          </p:cNvPr>
          <p:cNvSpPr/>
          <p:nvPr/>
        </p:nvSpPr>
        <p:spPr>
          <a:xfrm>
            <a:off x="457200" y="4221088"/>
            <a:ext cx="8291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Per un numero infinitamente grande di lati si può considerare il volume del prisma uguale a quello del cilindro. </a:t>
            </a:r>
          </a:p>
          <a:p>
            <a:r>
              <a:rPr lang="it-IT" sz="1600" dirty="0"/>
              <a:t>Per calcolare il volume del cilindro possiamo usare le regole utilizzate per il prisma.</a:t>
            </a:r>
          </a:p>
          <a:p>
            <a:pPr>
              <a:spcBef>
                <a:spcPts val="1200"/>
              </a:spcBef>
            </a:pPr>
            <a:r>
              <a:rPr lang="it-IT" sz="1600" dirty="0"/>
              <a:t>Il </a:t>
            </a:r>
            <a:r>
              <a:rPr lang="it-IT" sz="1600" b="1" dirty="0"/>
              <a:t>volume di un cilindro </a:t>
            </a:r>
            <a:r>
              <a:rPr lang="it-IT" sz="1600" dirty="0"/>
              <a:t>si ottiene moltiplicando l’area del cerchio di base per la misura dell’altezza:</a:t>
            </a:r>
            <a:endParaRPr lang="it-IT" sz="1600" dirty="0">
              <a:highlight>
                <a:srgbClr val="FFFF00"/>
              </a:highlight>
            </a:endParaRPr>
          </a:p>
          <a:p>
            <a:pPr lvl="1"/>
            <a:r>
              <a:rPr lang="it-IT" sz="1600" b="1" i="1" dirty="0"/>
              <a:t>V</a:t>
            </a:r>
            <a:r>
              <a:rPr lang="it-IT" sz="1600" b="1" dirty="0"/>
              <a:t> = </a:t>
            </a:r>
            <a:r>
              <a:rPr lang="el-GR" sz="1600" b="1" dirty="0"/>
              <a:t>π</a:t>
            </a:r>
            <a:r>
              <a:rPr lang="it-IT" sz="1600" b="1" i="1" dirty="0"/>
              <a:t>r</a:t>
            </a:r>
            <a:r>
              <a:rPr lang="it-IT" sz="1600" b="1" baseline="30000" dirty="0"/>
              <a:t>2</a:t>
            </a:r>
            <a:r>
              <a:rPr lang="it-IT" sz="1600" b="1" dirty="0"/>
              <a:t> · </a:t>
            </a:r>
            <a:r>
              <a:rPr lang="it-IT" sz="1600" b="1" i="1" dirty="0"/>
              <a:t>h</a:t>
            </a:r>
            <a:endParaRPr lang="it-IT" sz="1600" b="1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067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Cilindro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SUPERFICIE DI UN CILINDRO EQUILATERO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Nel </a:t>
            </a:r>
            <a:r>
              <a:rPr lang="it-IT" b="1" dirty="0">
                <a:effectLst/>
              </a:rPr>
              <a:t>cilindro equilatero </a:t>
            </a:r>
            <a:r>
              <a:rPr lang="it-IT" b="1" i="1" dirty="0">
                <a:effectLst/>
              </a:rPr>
              <a:t>h</a:t>
            </a:r>
            <a:r>
              <a:rPr lang="it-IT" b="1" dirty="0">
                <a:effectLst/>
              </a:rPr>
              <a:t> = 2</a:t>
            </a:r>
            <a:r>
              <a:rPr lang="it-IT" b="1" i="1" dirty="0">
                <a:effectLst/>
              </a:rPr>
              <a:t>r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per cui: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laterale </a:t>
            </a:r>
            <a:r>
              <a:rPr lang="it-IT" dirty="0">
                <a:effectLst/>
              </a:rPr>
              <a:t>sarà: 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dirty="0">
                <a:effectLst/>
              </a:rPr>
              <a:t> = 4π</a:t>
            </a:r>
            <a:r>
              <a:rPr lang="it-IT" b="1" i="1" dirty="0">
                <a:effectLst/>
              </a:rPr>
              <a:t>r</a:t>
            </a:r>
            <a:r>
              <a:rPr lang="it-IT" b="1" baseline="30000" dirty="0">
                <a:effectLst/>
              </a:rPr>
              <a:t>2</a:t>
            </a:r>
            <a:endParaRPr lang="it-IT" b="1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</a:t>
            </a:r>
            <a:r>
              <a:rPr lang="it-IT" dirty="0">
                <a:effectLst/>
              </a:rPr>
              <a:t>sarà: 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t</a:t>
            </a:r>
            <a:r>
              <a:rPr lang="it-IT" b="1" dirty="0">
                <a:effectLst/>
              </a:rPr>
              <a:t> = 6π</a:t>
            </a:r>
            <a:r>
              <a:rPr lang="it-IT" b="1" i="1" dirty="0">
                <a:effectLst/>
              </a:rPr>
              <a:t>r</a:t>
            </a:r>
            <a:r>
              <a:rPr lang="it-IT" b="1" baseline="30000" dirty="0">
                <a:effectLst/>
              </a:rPr>
              <a:t>2</a:t>
            </a:r>
            <a:endParaRPr lang="it-IT" b="1" baseline="30000" dirty="0"/>
          </a:p>
          <a:p>
            <a:pPr marL="0" indent="0">
              <a:buNone/>
            </a:pPr>
            <a:endParaRPr lang="it-IT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VOLUME DI UN CILINDRO EQUILATERO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Nel </a:t>
            </a:r>
            <a:r>
              <a:rPr lang="it-IT" b="1" dirty="0">
                <a:effectLst/>
              </a:rPr>
              <a:t>cilindro equilatero </a:t>
            </a:r>
            <a:r>
              <a:rPr lang="it-IT" b="1" i="1" dirty="0">
                <a:effectLst/>
              </a:rPr>
              <a:t>h</a:t>
            </a:r>
            <a:r>
              <a:rPr lang="it-IT" b="1" dirty="0">
                <a:effectLst/>
              </a:rPr>
              <a:t> = 2</a:t>
            </a:r>
            <a:r>
              <a:rPr lang="it-IT" b="1" i="1" dirty="0">
                <a:effectLst/>
              </a:rPr>
              <a:t>r</a:t>
            </a:r>
            <a:r>
              <a:rPr lang="it-IT" b="1" dirty="0">
                <a:effectLst/>
              </a:rPr>
              <a:t>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per cui il </a:t>
            </a:r>
            <a:r>
              <a:rPr lang="it-IT" b="1" dirty="0">
                <a:effectLst/>
              </a:rPr>
              <a:t>volume</a:t>
            </a:r>
            <a:r>
              <a:rPr lang="it-IT" dirty="0">
                <a:effectLst/>
              </a:rPr>
              <a:t> sarà:</a:t>
            </a:r>
          </a:p>
          <a:p>
            <a:pPr lvl="1"/>
            <a:r>
              <a:rPr lang="it-IT" b="1" i="1" dirty="0">
                <a:effectLst/>
              </a:rPr>
              <a:t>V</a:t>
            </a:r>
            <a:r>
              <a:rPr lang="it-IT" b="1" dirty="0">
                <a:effectLst/>
              </a:rPr>
              <a:t> = 2π</a:t>
            </a:r>
            <a:r>
              <a:rPr lang="it-IT" b="1" i="1" dirty="0">
                <a:effectLst/>
              </a:rPr>
              <a:t>r</a:t>
            </a:r>
            <a:r>
              <a:rPr lang="it-IT" b="1" baseline="30000" dirty="0">
                <a:effectLst/>
              </a:rPr>
              <a:t>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EAEB19-E6A7-204D-BE42-2AACF7A5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9040"/>
            <a:ext cx="1829693" cy="21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cono</a:t>
            </a:r>
            <a:r>
              <a:rPr lang="it-IT" dirty="0">
                <a:effectLst/>
              </a:rPr>
              <a:t> è il solido ottenuto dalla rotazione completa di un triangolo rettangolo attorno a uno dei suoi cateti.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retta </a:t>
            </a:r>
            <a:r>
              <a:rPr lang="it-IT" i="1" dirty="0">
                <a:effectLst/>
              </a:rPr>
              <a:t>t</a:t>
            </a:r>
            <a:r>
              <a:rPr lang="it-IT" dirty="0">
                <a:effectLst/>
              </a:rPr>
              <a:t> è l’</a:t>
            </a:r>
            <a:r>
              <a:rPr lang="it-IT" b="1" dirty="0">
                <a:effectLst/>
              </a:rPr>
              <a:t>asse</a:t>
            </a:r>
            <a:r>
              <a:rPr lang="it-IT" dirty="0">
                <a:effectLst/>
              </a:rPr>
              <a:t> del cono;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punto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 è il </a:t>
            </a:r>
            <a:r>
              <a:rPr lang="it-IT" b="1" dirty="0">
                <a:effectLst/>
              </a:rPr>
              <a:t>vertice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effectLst/>
              </a:rPr>
              <a:t>CB</a:t>
            </a:r>
            <a:r>
              <a:rPr lang="it-IT" dirty="0">
                <a:effectLst/>
              </a:rPr>
              <a:t> è la distanza di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 dal piano che contiene la base, quindi è l’</a:t>
            </a:r>
            <a:r>
              <a:rPr lang="it-IT" b="1" dirty="0">
                <a:effectLst/>
              </a:rPr>
              <a:t>altezza</a:t>
            </a:r>
            <a:r>
              <a:rPr lang="it-IT" dirty="0">
                <a:effectLst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cerchio descritto dalla rotazione del cateto </a:t>
            </a:r>
            <a:r>
              <a:rPr lang="it-IT" i="1" dirty="0">
                <a:effectLst/>
              </a:rPr>
              <a:t>AB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base</a:t>
            </a:r>
            <a:r>
              <a:rPr lang="it-IT" dirty="0">
                <a:effectLst/>
              </a:rPr>
              <a:t> del cono;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l’ipotenusa </a:t>
            </a:r>
            <a:r>
              <a:rPr lang="it-IT" i="1" dirty="0">
                <a:effectLst/>
              </a:rPr>
              <a:t>CA</a:t>
            </a:r>
            <a:r>
              <a:rPr lang="it-IT" dirty="0">
                <a:effectLst/>
              </a:rPr>
              <a:t>, detta </a:t>
            </a:r>
            <a:r>
              <a:rPr lang="it-IT" b="1" dirty="0">
                <a:effectLst/>
              </a:rPr>
              <a:t>apotema </a:t>
            </a:r>
            <a:r>
              <a:rPr lang="it-IT" dirty="0">
                <a:effectLst/>
              </a:rPr>
              <a:t>del cono, genera, durante la rotazione, una superficie curva che costituisce la </a:t>
            </a:r>
            <a:r>
              <a:rPr lang="it-IT" b="1" dirty="0">
                <a:effectLst/>
              </a:rPr>
              <a:t>superficie laterale </a:t>
            </a:r>
            <a:r>
              <a:rPr lang="it-IT" dirty="0">
                <a:effectLst/>
              </a:rPr>
              <a:t>del cono;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superficie laterale e la superficie della base insieme formano la </a:t>
            </a:r>
            <a:r>
              <a:rPr lang="it-IT" b="1" dirty="0">
                <a:effectLst/>
              </a:rPr>
              <a:t>superficie totale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DB314E-C6AA-B54C-A652-5F57BD1F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20" y="2132856"/>
            <a:ext cx="1493960" cy="20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563072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Se tagliamo un cono con un piano passante per l’asse otteniamo una sua </a:t>
                </a:r>
                <a:r>
                  <a:rPr lang="it-IT" b="1" dirty="0">
                    <a:effectLst/>
                  </a:rPr>
                  <a:t>sezione</a:t>
                </a:r>
                <a:r>
                  <a:rPr lang="it-IT" dirty="0"/>
                  <a:t>,</a:t>
                </a:r>
                <a:r>
                  <a:rPr lang="it-IT" dirty="0">
                    <a:effectLst/>
                  </a:rPr>
                  <a:t> un </a:t>
                </a:r>
                <a:r>
                  <a:rPr lang="it-IT" b="1" dirty="0">
                    <a:effectLst/>
                  </a:rPr>
                  <a:t>triangolo isoscele </a:t>
                </a:r>
                <a:r>
                  <a:rPr lang="it-IT" dirty="0">
                    <a:effectLst/>
                  </a:rPr>
                  <a:t>che ha: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base il diametro </a:t>
                </a:r>
                <a:r>
                  <a:rPr lang="it-IT" i="1" dirty="0">
                    <a:effectLst/>
                  </a:rPr>
                  <a:t>d</a:t>
                </a:r>
                <a:r>
                  <a:rPr lang="it-IT" dirty="0">
                    <a:effectLst/>
                  </a:rPr>
                  <a:t> della base del cono</a:t>
                </a:r>
                <a:r>
                  <a:rPr lang="it-IT" dirty="0"/>
                  <a:t>;</a:t>
                </a:r>
                <a:r>
                  <a:rPr lang="it-IT" dirty="0">
                    <a:effectLst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altezza la sua altezza </a:t>
                </a:r>
                <a:r>
                  <a:rPr lang="it-IT" i="1" dirty="0">
                    <a:effectLst/>
                  </a:rPr>
                  <a:t>h</a:t>
                </a:r>
                <a:r>
                  <a:rPr lang="it-IT" i="1" dirty="0"/>
                  <a:t>;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per lato obliquo l’apotema del cono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In ogni cono l’altezza </a:t>
                </a:r>
                <a:r>
                  <a:rPr lang="it-IT" i="1" dirty="0">
                    <a:effectLst/>
                  </a:rPr>
                  <a:t>h</a:t>
                </a:r>
                <a:r>
                  <a:rPr lang="it-IT" dirty="0">
                    <a:effectLst/>
                  </a:rPr>
                  <a:t> e il raggio di base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sono i cateti del triangolo rettangolo che ha per ipotenusa l’apotema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Possiamo così applicare il teorema di Pitagora per calcolare l’</a:t>
                </a:r>
                <a:r>
                  <a:rPr lang="it-IT" b="1" dirty="0">
                    <a:effectLst/>
                  </a:rPr>
                  <a:t>apotema</a:t>
                </a:r>
                <a:r>
                  <a:rPr lang="it-IT" dirty="0">
                    <a:effectLst/>
                  </a:rPr>
                  <a:t>:</a:t>
                </a:r>
              </a:p>
              <a:p>
                <a:pPr marL="0" indent="0">
                  <a:buNone/>
                </a:pPr>
                <a:r>
                  <a:rPr lang="it-IT" b="1" i="1" dirty="0"/>
                  <a:t>	a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Se la sezione risulta essere un triangolo equilatero, allora l’apotema è congruente al diametro di base e il cono è detto </a:t>
                </a:r>
                <a:r>
                  <a:rPr lang="it-IT" b="1" dirty="0">
                    <a:effectLst/>
                  </a:rPr>
                  <a:t>equilatero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it-IT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307AB43-0E7C-4AE6-BDF8-63C88A0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6563072" cy="4536000"/>
              </a:xfrm>
              <a:blipFill>
                <a:blip r:embed="rId2"/>
                <a:stretch>
                  <a:fillRect l="-464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DC20233A-FCAE-3041-865C-123938959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18" b="919"/>
          <a:stretch/>
        </p:blipFill>
        <p:spPr>
          <a:xfrm>
            <a:off x="6948263" y="1579795"/>
            <a:ext cx="1553689" cy="19301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B6DC3F-CC13-CF4A-8BAA-4FCE59E17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537"/>
          <a:stretch/>
        </p:blipFill>
        <p:spPr>
          <a:xfrm>
            <a:off x="6948263" y="4207852"/>
            <a:ext cx="1553689" cy="19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4F7C5-C4F2-4041-8E7F-91CCE003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AB43-0E7C-4AE6-BDF8-63C88A08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110547" cy="256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SUPERFICIE LATERALE E TOTALE DI UN CONO</a:t>
            </a:r>
          </a:p>
          <a:p>
            <a:pPr marL="0" indent="0">
              <a:buNone/>
            </a:pPr>
            <a:r>
              <a:rPr lang="it-IT" dirty="0"/>
              <a:t>L</a:t>
            </a:r>
            <a:r>
              <a:rPr lang="it-IT" dirty="0">
                <a:effectLst/>
              </a:rPr>
              <a:t>o </a:t>
            </a:r>
            <a:r>
              <a:rPr lang="it-IT" b="1" dirty="0">
                <a:effectLst/>
              </a:rPr>
              <a:t>sviluppo piano </a:t>
            </a:r>
            <a:r>
              <a:rPr lang="it-IT" dirty="0">
                <a:effectLst/>
              </a:rPr>
              <a:t>di un cono è rappresentato da un settore circolare, che costituisce la superficie laterale del cono, e da un cerchio.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L’area della superficie laterale di un cono è quindi equivalente a quella di un settore circolare avente il raggio uguale all’apotema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 del cono e l’arco congruente alla lunghezza 2π</a:t>
            </a:r>
            <a:r>
              <a:rPr lang="it-IT" i="1" dirty="0">
                <a:effectLst/>
              </a:rPr>
              <a:t>r</a:t>
            </a:r>
            <a:r>
              <a:rPr lang="it-IT" dirty="0">
                <a:effectLst/>
              </a:rPr>
              <a:t> della circonferenza di base del cono.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E9C10B-2828-924A-BB49-ABB8356F8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7"/>
          <a:stretch/>
        </p:blipFill>
        <p:spPr>
          <a:xfrm>
            <a:off x="6156176" y="1598127"/>
            <a:ext cx="2843807" cy="28526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22F2EA5-6485-4641-8A66-EE3839CF4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8" t="1" r="66383" b="39715"/>
          <a:stretch/>
        </p:blipFill>
        <p:spPr>
          <a:xfrm>
            <a:off x="4567747" y="1668950"/>
            <a:ext cx="1474335" cy="171971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798E6DA-DAA3-A345-9A8E-FD2882BD79E0}"/>
              </a:ext>
            </a:extLst>
          </p:cNvPr>
          <p:cNvSpPr/>
          <p:nvPr/>
        </p:nvSpPr>
        <p:spPr>
          <a:xfrm>
            <a:off x="457200" y="447117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L’</a:t>
            </a:r>
            <a:r>
              <a:rPr lang="it-IT" sz="1600" b="1" dirty="0"/>
              <a:t>area della superficie laterale di un cono </a:t>
            </a:r>
            <a:r>
              <a:rPr lang="it-IT" sz="1600" dirty="0"/>
              <a:t>si ottiene moltiplicando la misura della circonferenza di base per la misura dell’apotema e dividendo il prodotto per due:</a:t>
            </a:r>
          </a:p>
          <a:p>
            <a:pPr lvl="1"/>
            <a:r>
              <a:rPr lang="it-IT" sz="1600" b="1" i="1" dirty="0"/>
              <a:t>A</a:t>
            </a:r>
            <a:r>
              <a:rPr lang="it-IT" sz="1600" b="1" i="1" baseline="-25000" dirty="0"/>
              <a:t>l</a:t>
            </a:r>
            <a:r>
              <a:rPr lang="it-IT" sz="1600" b="1" dirty="0"/>
              <a:t> = </a:t>
            </a:r>
            <a:r>
              <a:rPr lang="el-GR" sz="1600" b="1" dirty="0"/>
              <a:t>π</a:t>
            </a:r>
            <a:r>
              <a:rPr lang="it-IT" sz="1600" b="1" i="1" dirty="0" err="1"/>
              <a:t>r</a:t>
            </a:r>
            <a:r>
              <a:rPr lang="it-IT" sz="1600" b="1" dirty="0"/>
              <a:t> · </a:t>
            </a:r>
            <a:r>
              <a:rPr lang="it-IT" sz="1600" b="1" i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L’</a:t>
            </a:r>
            <a:r>
              <a:rPr lang="it-IT" sz="1600" b="1" dirty="0"/>
              <a:t>area della superficie totale di un cono </a:t>
            </a:r>
            <a:r>
              <a:rPr lang="it-IT" sz="1600" dirty="0"/>
              <a:t>si ottiene aggiungendo all’area della superficie laterale l’area di base:</a:t>
            </a:r>
          </a:p>
          <a:p>
            <a:pPr lvl="1"/>
            <a:r>
              <a:rPr lang="it-IT" sz="1600" b="1" i="1" dirty="0"/>
              <a:t>A</a:t>
            </a:r>
            <a:r>
              <a:rPr lang="it-IT" sz="1600" b="1" i="1" baseline="-25000" dirty="0"/>
              <a:t>t</a:t>
            </a:r>
            <a:r>
              <a:rPr lang="it-IT" sz="1600" b="1" dirty="0"/>
              <a:t> = </a:t>
            </a:r>
            <a:r>
              <a:rPr lang="el-GR" sz="1600" b="1" dirty="0"/>
              <a:t>π</a:t>
            </a:r>
            <a:r>
              <a:rPr lang="it-IT" sz="1600" b="1" i="1" dirty="0" err="1"/>
              <a:t>r</a:t>
            </a:r>
            <a:r>
              <a:rPr lang="it-IT" sz="1600" b="1" dirty="0"/>
              <a:t> · (</a:t>
            </a:r>
            <a:r>
              <a:rPr lang="it-IT" sz="1600" b="1" i="1" dirty="0"/>
              <a:t>a</a:t>
            </a:r>
            <a:r>
              <a:rPr lang="it-IT" sz="1600" b="1" dirty="0"/>
              <a:t> + </a:t>
            </a:r>
            <a:r>
              <a:rPr lang="it-IT" sz="1600" b="1" i="1" dirty="0" err="1"/>
              <a:t>r</a:t>
            </a:r>
            <a:r>
              <a:rPr lang="it-IT" sz="1600" b="1" dirty="0"/>
              <a:t>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39153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1438</Words>
  <Application>Microsoft Macintosh PowerPoint</Application>
  <PresentationFormat>Presentazione su schermo (4:3)</PresentationFormat>
  <Paragraphs>195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Tema di Office</vt:lpstr>
      <vt:lpstr>Presentazione standard di PowerPoint</vt:lpstr>
      <vt:lpstr>Cilindro</vt:lpstr>
      <vt:lpstr>Cilindro</vt:lpstr>
      <vt:lpstr>Cilindro</vt:lpstr>
      <vt:lpstr>Cilindro</vt:lpstr>
      <vt:lpstr>Cilindro</vt:lpstr>
      <vt:lpstr>Cono</vt:lpstr>
      <vt:lpstr>Cono</vt:lpstr>
      <vt:lpstr>Cono</vt:lpstr>
      <vt:lpstr>Cono</vt:lpstr>
      <vt:lpstr>Cono</vt:lpstr>
      <vt:lpstr>Sfera e superficie sferica</vt:lpstr>
      <vt:lpstr>Sfera e superficie sferica</vt:lpstr>
      <vt:lpstr>Sfera e superficie sferica</vt:lpstr>
      <vt:lpstr>Altri solidi di rotazione</vt:lpstr>
      <vt:lpstr>Altri solidi di rotazione</vt:lpstr>
      <vt:lpstr>Altri solidi di rotazione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68</cp:revision>
  <dcterms:created xsi:type="dcterms:W3CDTF">2020-05-11T09:05:56Z</dcterms:created>
  <dcterms:modified xsi:type="dcterms:W3CDTF">2021-04-16T09:53:31Z</dcterms:modified>
</cp:coreProperties>
</file>